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972"/>
    <a:srgbClr val="1E729B"/>
    <a:srgbClr val="6F6F6F"/>
    <a:srgbClr val="2E89AF"/>
    <a:srgbClr val="246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A0D8D-A368-D143-BEE6-914BC9CF6D3E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A1A-7455-D742-997E-517C3859F6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06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37A1A-7455-D742-997E-517C3859F6F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64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971551"/>
            <a:ext cx="6487668" cy="236466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143000"/>
            <a:ext cx="6498158" cy="129365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2474259"/>
            <a:ext cx="6498159" cy="68748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58904"/>
            <a:ext cx="4079545" cy="871538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340892"/>
            <a:ext cx="4079545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269544"/>
            <a:ext cx="3657600" cy="3988558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276226"/>
            <a:ext cx="1524000" cy="418147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276226"/>
            <a:ext cx="6689726" cy="418147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2514601"/>
            <a:ext cx="8416925" cy="1102519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3578272"/>
            <a:ext cx="8416925" cy="729503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272653"/>
            <a:ext cx="8402040" cy="212764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1802359"/>
            <a:ext cx="8056563" cy="1021556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2802004"/>
            <a:ext cx="8056563" cy="112514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0682"/>
            <a:ext cx="8042276" cy="1002717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200151"/>
            <a:ext cx="3840480" cy="325755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80682"/>
            <a:ext cx="8042276" cy="100271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1760562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089919"/>
            <a:ext cx="3840480" cy="563165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1760562"/>
            <a:ext cx="3840480" cy="2697139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458904"/>
            <a:ext cx="3840480" cy="871538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276225"/>
            <a:ext cx="3840480" cy="41814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340892"/>
            <a:ext cx="3840480" cy="279011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80682"/>
            <a:ext cx="8042276" cy="100271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200151"/>
            <a:ext cx="8042276" cy="3257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4706751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9" y="4706751"/>
            <a:ext cx="484094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4706751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250462" y="1030654"/>
            <a:ext cx="6721230" cy="2246923"/>
          </a:xfrm>
        </p:spPr>
        <p:txBody>
          <a:bodyPr>
            <a:noAutofit/>
          </a:bodyPr>
          <a:lstStyle/>
          <a:p>
            <a:r>
              <a:rPr lang="uk-UA" sz="4500" dirty="0" smtClean="0"/>
              <a:t>ТИЖДЕНЬ КАФЕДРИ ЖУРНАЛІСТИКИ</a:t>
            </a:r>
            <a:endParaRPr lang="ru-RU" sz="4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2920" y="3373028"/>
            <a:ext cx="6498159" cy="68748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1E729B"/>
                </a:solidFill>
                <a:latin typeface="Arial"/>
                <a:cs typeface="Arial"/>
              </a:rPr>
              <a:t>15-19 ТРАВНЯ</a:t>
            </a:r>
            <a:endParaRPr lang="ru-RU" sz="2800" b="1" dirty="0">
              <a:solidFill>
                <a:srgbClr val="1E729B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033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5362">
        <p14:flythrough/>
      </p:transition>
    </mc:Choice>
    <mc:Fallback xmlns="">
      <p:transition xmlns:p14="http://schemas.microsoft.com/office/powerpoint/2010/main" spd="slow" advTm="153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7495" y="159684"/>
            <a:ext cx="9072535" cy="1603606"/>
          </a:xfrm>
        </p:spPr>
        <p:txBody>
          <a:bodyPr/>
          <a:lstStyle/>
          <a:p>
            <a:pPr lvl="0"/>
            <a:r>
              <a:rPr lang="en-US" sz="2400" dirty="0">
                <a:latin typeface="Times"/>
                <a:cs typeface="Times"/>
              </a:rPr>
              <a:t>“</a:t>
            </a:r>
            <a:r>
              <a:rPr lang="en-US" sz="2400" dirty="0" err="1">
                <a:latin typeface="Times"/>
                <a:cs typeface="Times"/>
              </a:rPr>
              <a:t>Віддалена</a:t>
            </a:r>
            <a:r>
              <a:rPr lang="en-US" sz="2400" dirty="0">
                <a:latin typeface="Times"/>
                <a:cs typeface="Times"/>
              </a:rPr>
              <a:t>” </a:t>
            </a:r>
            <a:r>
              <a:rPr lang="en-US" sz="2400" dirty="0" err="1">
                <a:latin typeface="Times"/>
                <a:cs typeface="Times"/>
              </a:rPr>
              <a:t>лекція</a:t>
            </a:r>
            <a:r>
              <a:rPr lang="en-US" sz="2400" dirty="0">
                <a:latin typeface="Times"/>
                <a:cs typeface="Times"/>
              </a:rPr>
              <a:t> “</a:t>
            </a:r>
            <a:r>
              <a:rPr lang="en-US" sz="2400" dirty="0" err="1">
                <a:latin typeface="Times"/>
                <a:cs typeface="Times"/>
              </a:rPr>
              <a:t>Словесний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випад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по-українськи</a:t>
            </a:r>
            <a:r>
              <a:rPr lang="en-US" sz="2400" dirty="0" smtClean="0">
                <a:latin typeface="Times"/>
                <a:cs typeface="Times"/>
              </a:rPr>
              <a:t>” </a:t>
            </a:r>
            <a:r>
              <a:rPr lang="ru-RU" sz="2400" dirty="0">
                <a:latin typeface="Times"/>
                <a:cs typeface="Times"/>
              </a:rPr>
              <a:t/>
            </a:r>
            <a:br>
              <a:rPr lang="ru-RU" sz="2400" dirty="0">
                <a:latin typeface="Times"/>
                <a:cs typeface="Times"/>
              </a:rPr>
            </a:b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(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Дащенко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Н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Л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.,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Галицький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коледж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ім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В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 </a:t>
            </a:r>
            <a:r>
              <a:rPr lang="en-US" sz="2400" dirty="0" err="1" smtClean="0">
                <a:solidFill>
                  <a:srgbClr val="246885"/>
                </a:solidFill>
                <a:latin typeface="Times"/>
                <a:cs typeface="Times"/>
              </a:rPr>
              <a:t>Чорнов</a:t>
            </a:r>
            <a:r>
              <a:rPr lang="uk-UA" sz="2400" dirty="0" smtClean="0">
                <a:solidFill>
                  <a:srgbClr val="246885"/>
                </a:solidFill>
                <a:latin typeface="Times"/>
                <a:cs typeface="Times"/>
              </a:rPr>
              <a:t>о</a:t>
            </a:r>
            <a:r>
              <a:rPr lang="en-US" sz="2400" dirty="0" err="1" smtClean="0">
                <a:solidFill>
                  <a:srgbClr val="246885"/>
                </a:solidFill>
                <a:latin typeface="Times"/>
                <a:cs typeface="Times"/>
              </a:rPr>
              <a:t>ла</a:t>
            </a:r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)</a:t>
            </a: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7109006" y="236394"/>
            <a:ext cx="1926042" cy="3119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200" dirty="0" smtClean="0">
                <a:solidFill>
                  <a:srgbClr val="2E89AF"/>
                </a:solidFill>
                <a:latin typeface="Times"/>
                <a:cs typeface="Times"/>
              </a:rPr>
              <a:t>Понеділок, 15 травня </a:t>
            </a:r>
            <a:endParaRPr lang="ru-RU" sz="1200" dirty="0">
              <a:solidFill>
                <a:srgbClr val="2E89AF"/>
              </a:solidFill>
              <a:latin typeface="Times"/>
              <a:cs typeface="Times"/>
            </a:endParaRPr>
          </a:p>
        </p:txBody>
      </p:sp>
      <p:sp>
        <p:nvSpPr>
          <p:cNvPr id="8" name="Название 1"/>
          <p:cNvSpPr txBox="1">
            <a:spLocks/>
          </p:cNvSpPr>
          <p:nvPr/>
        </p:nvSpPr>
        <p:spPr>
          <a:xfrm>
            <a:off x="70290" y="162359"/>
            <a:ext cx="3370222" cy="385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200" b="1" dirty="0" smtClean="0">
                <a:solidFill>
                  <a:srgbClr val="205972"/>
                </a:solidFill>
                <a:latin typeface="Times"/>
                <a:cs typeface="Times"/>
              </a:rPr>
              <a:t>ТИЖДЕНЬ КАФЕДРИ ЖУРНАЛІСТИКИ</a:t>
            </a:r>
            <a:endParaRPr lang="ru-RU" sz="1200" b="1" dirty="0">
              <a:solidFill>
                <a:srgbClr val="205972"/>
              </a:solidFill>
              <a:latin typeface="Times"/>
              <a:cs typeface="Times"/>
            </a:endParaRPr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0" y="3027461"/>
            <a:ext cx="9072535" cy="117730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400" dirty="0" err="1">
                <a:latin typeface="Times"/>
                <a:cs typeface="Times"/>
              </a:rPr>
              <a:t>Творча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презентац</a:t>
            </a:r>
            <a:r>
              <a:rPr lang="uk-UA" sz="2400" dirty="0" smtClean="0">
                <a:latin typeface="Times"/>
                <a:cs typeface="Times"/>
              </a:rPr>
              <a:t>і</a:t>
            </a:r>
            <a:r>
              <a:rPr lang="en-US" sz="2400" dirty="0" smtClean="0">
                <a:latin typeface="Times"/>
                <a:cs typeface="Times"/>
              </a:rPr>
              <a:t>я </a:t>
            </a:r>
            <a:r>
              <a:rPr lang="en-US" sz="2400" dirty="0" err="1">
                <a:latin typeface="Times"/>
                <a:cs typeface="Times"/>
              </a:rPr>
              <a:t>кафедри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журналістики</a:t>
            </a:r>
            <a:r>
              <a:rPr lang="uk-UA" sz="2400" dirty="0" smtClean="0">
                <a:latin typeface="Times"/>
                <a:cs typeface="Times"/>
              </a:rPr>
              <a:t>,</a:t>
            </a:r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12:45, 62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ауд</a:t>
            </a:r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.</a:t>
            </a: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  <a:p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(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Кушнір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О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 В</a:t>
            </a:r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.)</a:t>
            </a: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373060" y="1896453"/>
            <a:ext cx="6466993" cy="46866"/>
          </a:xfrm>
          <a:prstGeom prst="line">
            <a:avLst/>
          </a:prstGeom>
          <a:ln>
            <a:solidFill>
              <a:srgbClr val="246885"/>
            </a:solidFill>
          </a:ln>
          <a:effectLst>
            <a:outerShdw blurRad="152400" dist="317500" dir="5400000" sx="39000" sy="39000" kx="27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Название 1"/>
          <p:cNvSpPr txBox="1">
            <a:spLocks/>
          </p:cNvSpPr>
          <p:nvPr/>
        </p:nvSpPr>
        <p:spPr>
          <a:xfrm>
            <a:off x="439128" y="1952832"/>
            <a:ext cx="8334856" cy="117730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uk-UA" sz="2400" dirty="0" smtClean="0">
                <a:latin typeface="Times"/>
                <a:cs typeface="Times"/>
              </a:rPr>
              <a:t>Зустріч з головним редактором </a:t>
            </a:r>
          </a:p>
          <a:p>
            <a:pPr lvl="0"/>
            <a:r>
              <a:rPr lang="uk-UA" sz="2400" dirty="0" smtClean="0">
                <a:latin typeface="Times"/>
                <a:cs typeface="Times"/>
              </a:rPr>
              <a:t>журналу</a:t>
            </a:r>
            <a:r>
              <a:rPr lang="en-US" sz="2400" dirty="0" smtClean="0">
                <a:latin typeface="Times"/>
                <a:cs typeface="Times"/>
              </a:rPr>
              <a:t> Just one</a:t>
            </a:r>
            <a:r>
              <a:rPr lang="uk-UA" sz="2400" dirty="0" smtClean="0">
                <a:latin typeface="Times"/>
                <a:cs typeface="Times"/>
              </a:rPr>
              <a:t> Діаною Гурик,</a:t>
            </a:r>
          </a:p>
          <a:p>
            <a:pPr lvl="0"/>
            <a:r>
              <a:rPr lang="uk-UA" sz="2400" dirty="0" smtClean="0">
                <a:latin typeface="Times"/>
                <a:cs typeface="Times"/>
              </a:rPr>
              <a:t>12:00, </a:t>
            </a:r>
            <a:r>
              <a:rPr lang="uk-UA" sz="2400" dirty="0" err="1" smtClean="0">
                <a:latin typeface="Times"/>
                <a:cs typeface="Times"/>
              </a:rPr>
              <a:t>ауд</a:t>
            </a:r>
            <a:r>
              <a:rPr lang="uk-UA" sz="2400" dirty="0" smtClean="0">
                <a:latin typeface="Times"/>
                <a:cs typeface="Times"/>
              </a:rPr>
              <a:t>. 55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410267" y="3241782"/>
            <a:ext cx="6466993" cy="46866"/>
          </a:xfrm>
          <a:prstGeom prst="line">
            <a:avLst/>
          </a:prstGeom>
          <a:ln>
            <a:solidFill>
              <a:srgbClr val="246885"/>
            </a:solidFill>
          </a:ln>
          <a:effectLst>
            <a:outerShdw blurRad="152400" dist="317500" dir="5400000" sx="39000" sy="39000" kx="27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093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1107">
        <p14:gallery dir="l"/>
      </p:transition>
    </mc:Choice>
    <mc:Fallback xmlns="">
      <p:transition xmlns:p14="http://schemas.microsoft.com/office/powerpoint/2010/main" spd="slow" advTm="211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7490" y="651349"/>
            <a:ext cx="9072535" cy="1331788"/>
          </a:xfrm>
        </p:spPr>
        <p:txBody>
          <a:bodyPr/>
          <a:lstStyle/>
          <a:p>
            <a:r>
              <a:rPr lang="en-US" sz="2400" dirty="0" smtClean="0">
                <a:latin typeface="Times"/>
                <a:cs typeface="Times"/>
              </a:rPr>
              <a:t>“</a:t>
            </a:r>
            <a:r>
              <a:rPr lang="en-US" sz="2400" dirty="0" err="1">
                <a:latin typeface="Times"/>
                <a:cs typeface="Times"/>
              </a:rPr>
              <a:t>Вільний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мікрофон</a:t>
            </a:r>
            <a:r>
              <a:rPr lang="en-US" sz="2400" dirty="0">
                <a:latin typeface="Times"/>
                <a:cs typeface="Times"/>
              </a:rPr>
              <a:t>” – </a:t>
            </a:r>
            <a:r>
              <a:rPr lang="en-US" sz="2400" dirty="0" err="1">
                <a:latin typeface="Times"/>
                <a:cs typeface="Times"/>
              </a:rPr>
              <a:t>імітація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телевізійної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студії</a:t>
            </a:r>
            <a:r>
              <a:rPr lang="en-US" sz="2400" dirty="0">
                <a:latin typeface="Times"/>
                <a:cs typeface="Times"/>
              </a:rPr>
              <a:t>, у </a:t>
            </a:r>
            <a:r>
              <a:rPr lang="en-US" sz="2400" dirty="0" err="1">
                <a:latin typeface="Times"/>
                <a:cs typeface="Times"/>
              </a:rPr>
              <a:t>якій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кожен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може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спробувати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себе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тележурналістом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7109006" y="236394"/>
            <a:ext cx="1926042" cy="3119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200" dirty="0" err="1" smtClean="0">
                <a:solidFill>
                  <a:srgbClr val="2E89AF"/>
                </a:solidFill>
                <a:latin typeface="Times"/>
                <a:cs typeface="Times"/>
              </a:rPr>
              <a:t>Вівторок</a:t>
            </a:r>
            <a:r>
              <a:rPr lang="ru-RU" sz="1200" dirty="0" smtClean="0">
                <a:solidFill>
                  <a:srgbClr val="2E89AF"/>
                </a:solidFill>
                <a:latin typeface="Times"/>
                <a:cs typeface="Times"/>
              </a:rPr>
              <a:t>, 16 травня </a:t>
            </a:r>
            <a:endParaRPr lang="ru-RU" sz="1200" dirty="0">
              <a:solidFill>
                <a:srgbClr val="2E89AF"/>
              </a:solidFill>
              <a:latin typeface="Times"/>
              <a:cs typeface="Times"/>
            </a:endParaRPr>
          </a:p>
        </p:txBody>
      </p:sp>
      <p:sp>
        <p:nvSpPr>
          <p:cNvPr id="8" name="Название 1"/>
          <p:cNvSpPr txBox="1">
            <a:spLocks/>
          </p:cNvSpPr>
          <p:nvPr/>
        </p:nvSpPr>
        <p:spPr>
          <a:xfrm>
            <a:off x="70289" y="162359"/>
            <a:ext cx="3192605" cy="385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200" b="1" dirty="0" smtClean="0">
                <a:latin typeface="Times"/>
                <a:cs typeface="Times"/>
              </a:rPr>
              <a:t>ТИЖДЕНЬ КАФЕДРИ ЖУРНАЛІСТИКИ</a:t>
            </a:r>
            <a:endParaRPr lang="ru-RU" sz="1200" b="1" dirty="0">
              <a:latin typeface="Times"/>
              <a:cs typeface="Times"/>
            </a:endParaRPr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0" y="1532356"/>
            <a:ext cx="9072535" cy="7498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400" dirty="0" err="1" smtClean="0">
                <a:latin typeface="Times"/>
                <a:cs typeface="Times"/>
              </a:rPr>
              <a:t>Фотовиставка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робіт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студентів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кафедри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журналістики</a:t>
            </a:r>
            <a:endParaRPr lang="ru-RU" sz="2400" dirty="0">
              <a:latin typeface="Times"/>
              <a:cs typeface="Time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65278" y="1757346"/>
            <a:ext cx="6466993" cy="46866"/>
          </a:xfrm>
          <a:prstGeom prst="line">
            <a:avLst/>
          </a:prstGeom>
          <a:ln>
            <a:solidFill>
              <a:srgbClr val="246885"/>
            </a:solidFill>
          </a:ln>
          <a:effectLst>
            <a:outerShdw blurRad="152400" dist="317500" dir="5400000" sx="39000" sy="39000" kx="27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91156" y="2486247"/>
            <a:ext cx="6466993" cy="46866"/>
          </a:xfrm>
          <a:prstGeom prst="line">
            <a:avLst/>
          </a:prstGeom>
          <a:ln>
            <a:solidFill>
              <a:srgbClr val="246885"/>
            </a:solidFill>
          </a:ln>
          <a:effectLst>
            <a:outerShdw blurRad="152400" dist="317500" dir="5400000" sx="39000" sy="39000" kx="27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Название 1"/>
          <p:cNvSpPr txBox="1">
            <a:spLocks/>
          </p:cNvSpPr>
          <p:nvPr/>
        </p:nvSpPr>
        <p:spPr>
          <a:xfrm>
            <a:off x="-79663" y="3585486"/>
            <a:ext cx="9072535" cy="4827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400" dirty="0" err="1" smtClean="0">
                <a:latin typeface="Times"/>
                <a:cs typeface="Times"/>
              </a:rPr>
              <a:t>Активна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фотозона</a:t>
            </a:r>
            <a:r>
              <a:rPr lang="uk-UA" sz="2400" dirty="0" smtClean="0">
                <a:latin typeface="Times"/>
                <a:cs typeface="Times"/>
              </a:rPr>
              <a:t>,</a:t>
            </a:r>
            <a:r>
              <a:rPr lang="uk-UA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11:00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, </a:t>
            </a: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  <a:p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вестибюль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головного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корпусу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ТНПУ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ім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В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Гнатюка</a:t>
            </a: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  <a:p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(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Янець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Н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В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.,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Кирич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І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В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.)</a:t>
            </a: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  <a:p>
            <a:pPr lvl="0"/>
            <a:endParaRPr lang="ru-RU" sz="2400" dirty="0">
              <a:latin typeface="Times"/>
              <a:cs typeface="Time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291156" y="3810273"/>
            <a:ext cx="6466993" cy="46866"/>
          </a:xfrm>
          <a:prstGeom prst="line">
            <a:avLst/>
          </a:prstGeom>
          <a:ln>
            <a:solidFill>
              <a:srgbClr val="246885"/>
            </a:solidFill>
          </a:ln>
          <a:effectLst>
            <a:outerShdw blurRad="152400" dist="317500" dir="5400000" sx="39000" sy="39000" kx="27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Название 1"/>
          <p:cNvSpPr txBox="1">
            <a:spLocks/>
          </p:cNvSpPr>
          <p:nvPr/>
        </p:nvSpPr>
        <p:spPr>
          <a:xfrm>
            <a:off x="37490" y="4220602"/>
            <a:ext cx="9072535" cy="4827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400" dirty="0" err="1" smtClean="0">
                <a:latin typeface="Times"/>
                <a:cs typeface="Times"/>
              </a:rPr>
              <a:t>Попередній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захист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бакалаврських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робіт</a:t>
            </a:r>
            <a:r>
              <a:rPr lang="uk-UA" sz="2400" dirty="0" smtClean="0">
                <a:latin typeface="Times"/>
                <a:cs typeface="Times"/>
              </a:rPr>
              <a:t>,</a:t>
            </a:r>
            <a:r>
              <a:rPr lang="en-US" sz="2400" dirty="0" smtClean="0">
                <a:latin typeface="Times"/>
                <a:cs typeface="Times"/>
              </a:rPr>
              <a:t> 12:45</a:t>
            </a:r>
            <a:r>
              <a:rPr lang="en-US" sz="2400" dirty="0">
                <a:latin typeface="Times"/>
                <a:cs typeface="Times"/>
              </a:rPr>
              <a:t>, </a:t>
            </a:r>
            <a:endParaRPr lang="ru-RU" sz="2400" dirty="0">
              <a:latin typeface="Times"/>
              <a:cs typeface="Times"/>
            </a:endParaRPr>
          </a:p>
          <a:p>
            <a:r>
              <a:rPr lang="en-US" sz="2400" dirty="0" err="1">
                <a:latin typeface="Times"/>
                <a:cs typeface="Times"/>
              </a:rPr>
              <a:t>кафедра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журналістики</a:t>
            </a:r>
            <a:r>
              <a:rPr lang="ru-RU" sz="2400" dirty="0">
                <a:latin typeface="Times"/>
                <a:cs typeface="Times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999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7268">
        <p14:gallery dir="l"/>
      </p:transition>
    </mc:Choice>
    <mc:Fallback xmlns="">
      <p:transition xmlns:p14="http://schemas.microsoft.com/office/powerpoint/2010/main" spd="slow" advTm="2726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8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8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1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7490" y="454495"/>
            <a:ext cx="9072535" cy="1331788"/>
          </a:xfrm>
        </p:spPr>
        <p:txBody>
          <a:bodyPr/>
          <a:lstStyle/>
          <a:p>
            <a:pPr lvl="0"/>
            <a:r>
              <a:rPr lang="en-US" sz="2400" dirty="0" err="1">
                <a:latin typeface="Times"/>
                <a:cs typeface="Times"/>
              </a:rPr>
              <a:t>Майстер-клас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зі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створення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портфоліо</a:t>
            </a:r>
            <a:r>
              <a:rPr lang="uk-UA" sz="2400" dirty="0" smtClean="0">
                <a:latin typeface="Times"/>
                <a:cs typeface="Times"/>
              </a:rPr>
              <a:t>, </a:t>
            </a:r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11:10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, 55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ауд</a:t>
            </a:r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.</a:t>
            </a:r>
            <a:r>
              <a:rPr lang="ru-RU" sz="2400" dirty="0">
                <a:solidFill>
                  <a:srgbClr val="246885"/>
                </a:solidFill>
                <a:latin typeface="Times"/>
                <a:cs typeface="Times"/>
              </a:rPr>
              <a:t/>
            </a:r>
            <a:br>
              <a:rPr lang="ru-RU" sz="2400" dirty="0">
                <a:solidFill>
                  <a:srgbClr val="246885"/>
                </a:solidFill>
                <a:latin typeface="Times"/>
                <a:cs typeface="Times"/>
              </a:rPr>
            </a:b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(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Синоруб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Г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П</a:t>
            </a:r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.</a:t>
            </a:r>
            <a:r>
              <a:rPr lang="uk-UA" sz="2400" dirty="0">
                <a:solidFill>
                  <a:srgbClr val="246885"/>
                </a:solidFill>
                <a:latin typeface="Times"/>
                <a:cs typeface="Times"/>
              </a:rPr>
              <a:t>)</a:t>
            </a: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7109006" y="236394"/>
            <a:ext cx="1926042" cy="3119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200" dirty="0" smtClean="0">
                <a:solidFill>
                  <a:srgbClr val="2E89AF"/>
                </a:solidFill>
                <a:latin typeface="Times"/>
                <a:cs typeface="Times"/>
              </a:rPr>
              <a:t>Середа, 17 травня </a:t>
            </a:r>
            <a:endParaRPr lang="ru-RU" sz="1200" dirty="0">
              <a:solidFill>
                <a:srgbClr val="2E89AF"/>
              </a:solidFill>
              <a:latin typeface="Times"/>
              <a:cs typeface="Times"/>
            </a:endParaRPr>
          </a:p>
        </p:txBody>
      </p:sp>
      <p:sp>
        <p:nvSpPr>
          <p:cNvPr id="8" name="Название 1"/>
          <p:cNvSpPr txBox="1">
            <a:spLocks/>
          </p:cNvSpPr>
          <p:nvPr/>
        </p:nvSpPr>
        <p:spPr>
          <a:xfrm>
            <a:off x="70289" y="162359"/>
            <a:ext cx="3389957" cy="385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200" b="1" dirty="0" smtClean="0">
                <a:latin typeface="Times"/>
                <a:cs typeface="Times"/>
              </a:rPr>
              <a:t>ТИЖДЕНЬ КАФЕДРИ ЖУРНАЛІСТИКИ</a:t>
            </a:r>
            <a:endParaRPr lang="ru-RU" sz="1200" b="1" dirty="0">
              <a:latin typeface="Times"/>
              <a:cs typeface="Time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65283" y="2021685"/>
            <a:ext cx="6466993" cy="46866"/>
          </a:xfrm>
          <a:prstGeom prst="line">
            <a:avLst/>
          </a:prstGeom>
          <a:ln>
            <a:solidFill>
              <a:srgbClr val="246885"/>
            </a:solidFill>
          </a:ln>
          <a:effectLst>
            <a:outerShdw blurRad="152400" dist="317500" dir="5400000" sx="39000" sy="39000" kx="27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Название 1"/>
          <p:cNvSpPr txBox="1">
            <a:spLocks/>
          </p:cNvSpPr>
          <p:nvPr/>
        </p:nvSpPr>
        <p:spPr>
          <a:xfrm>
            <a:off x="-37487" y="2372066"/>
            <a:ext cx="9072535" cy="4827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400" dirty="0" err="1" smtClean="0">
                <a:latin typeface="Times"/>
                <a:cs typeface="Times"/>
              </a:rPr>
              <a:t>Попередній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захист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uk-UA" sz="2400" dirty="0" smtClean="0">
                <a:latin typeface="Times"/>
                <a:cs typeface="Times"/>
              </a:rPr>
              <a:t>дипломних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робіт</a:t>
            </a:r>
            <a:r>
              <a:rPr lang="uk-UA" sz="2400" dirty="0" smtClean="0">
                <a:latin typeface="Times"/>
                <a:cs typeface="Times"/>
              </a:rPr>
              <a:t>,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endParaRPr lang="uk-UA" sz="2400" dirty="0" smtClean="0">
              <a:latin typeface="Times"/>
              <a:cs typeface="Times"/>
            </a:endParaRPr>
          </a:p>
          <a:p>
            <a:pPr lvl="0"/>
            <a:r>
              <a:rPr lang="en-US" sz="2400" dirty="0" smtClean="0">
                <a:latin typeface="Times"/>
                <a:cs typeface="Times"/>
              </a:rPr>
              <a:t>12:45</a:t>
            </a:r>
            <a:r>
              <a:rPr lang="en-US" sz="2400" dirty="0">
                <a:latin typeface="Times"/>
                <a:cs typeface="Times"/>
              </a:rPr>
              <a:t>, </a:t>
            </a:r>
            <a:r>
              <a:rPr lang="en-US" sz="2400" dirty="0" err="1" smtClean="0">
                <a:latin typeface="Times"/>
                <a:cs typeface="Times"/>
              </a:rPr>
              <a:t>кафедра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журналістики</a:t>
            </a:r>
            <a:r>
              <a:rPr lang="ru-RU" sz="2400" dirty="0">
                <a:latin typeface="Times"/>
                <a:cs typeface="Times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326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665">
        <p14:gallery dir="l"/>
      </p:transition>
    </mc:Choice>
    <mc:Fallback xmlns="">
      <p:transition xmlns:p14="http://schemas.microsoft.com/office/powerpoint/2010/main" spd="slow" advTm="2066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7490" y="1232507"/>
            <a:ext cx="9072535" cy="1331788"/>
          </a:xfrm>
        </p:spPr>
        <p:txBody>
          <a:bodyPr/>
          <a:lstStyle/>
          <a:p>
            <a:pPr lvl="0"/>
            <a:r>
              <a:rPr lang="en-US" sz="2400" dirty="0" err="1">
                <a:latin typeface="Times"/>
                <a:cs typeface="Times"/>
              </a:rPr>
              <a:t>Професійний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майстер-клас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від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випускників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кафедри</a:t>
            </a:r>
            <a:r>
              <a:rPr lang="en-US" sz="2400" dirty="0">
                <a:latin typeface="Times"/>
                <a:cs typeface="Times"/>
              </a:rPr>
              <a:t>: </a:t>
            </a:r>
            <a:r>
              <a:rPr lang="uk-UA" sz="2400" dirty="0" smtClean="0">
                <a:latin typeface="Times"/>
                <a:cs typeface="Times"/>
              </a:rPr>
              <a:t/>
            </a:r>
            <a:br>
              <a:rPr lang="uk-UA" sz="2400" dirty="0" smtClean="0">
                <a:latin typeface="Times"/>
                <a:cs typeface="Times"/>
              </a:rPr>
            </a:br>
            <a:r>
              <a:rPr lang="en-US" sz="2400" dirty="0" err="1" smtClean="0">
                <a:latin typeface="Times"/>
                <a:cs typeface="Times"/>
              </a:rPr>
              <a:t>Олен</a:t>
            </a:r>
            <a:r>
              <a:rPr lang="uk-UA" sz="2400" dirty="0" smtClean="0">
                <a:latin typeface="Times"/>
                <a:cs typeface="Times"/>
              </a:rPr>
              <a:t>и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Брод</a:t>
            </a:r>
            <a:r>
              <a:rPr lang="uk-UA" sz="2400" dirty="0" smtClean="0">
                <a:latin typeface="Times"/>
                <a:cs typeface="Times"/>
              </a:rPr>
              <a:t>и</a:t>
            </a:r>
            <a:r>
              <a:rPr lang="en-US" sz="2400" dirty="0" smtClean="0">
                <a:latin typeface="Times"/>
                <a:cs typeface="Times"/>
              </a:rPr>
              <a:t>, </a:t>
            </a:r>
            <a:r>
              <a:rPr lang="en-US" sz="2400" dirty="0" err="1" smtClean="0">
                <a:latin typeface="Times"/>
                <a:cs typeface="Times"/>
              </a:rPr>
              <a:t>Юлі</a:t>
            </a:r>
            <a:r>
              <a:rPr lang="uk-UA" sz="2400" dirty="0" smtClean="0">
                <a:latin typeface="Times"/>
                <a:cs typeface="Times"/>
              </a:rPr>
              <a:t>ї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Валах</a:t>
            </a:r>
            <a:r>
              <a:rPr lang="en-US" sz="2400" dirty="0">
                <a:latin typeface="Times"/>
                <a:cs typeface="Times"/>
              </a:rPr>
              <a:t>, </a:t>
            </a:r>
            <a:r>
              <a:rPr lang="en-US" sz="2400" dirty="0" err="1" smtClean="0">
                <a:latin typeface="Times"/>
                <a:cs typeface="Times"/>
              </a:rPr>
              <a:t>Вір</a:t>
            </a:r>
            <a:r>
              <a:rPr lang="uk-UA" sz="2400" dirty="0" smtClean="0">
                <a:latin typeface="Times"/>
                <a:cs typeface="Times"/>
              </a:rPr>
              <a:t>и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Перун</a:t>
            </a:r>
            <a:r>
              <a:rPr lang="uk-UA" sz="2400" dirty="0">
                <a:latin typeface="Times"/>
                <a:cs typeface="Times"/>
              </a:rPr>
              <a:t>,</a:t>
            </a:r>
            <a:r>
              <a:rPr lang="ru-RU" sz="2400" dirty="0">
                <a:latin typeface="Times"/>
                <a:cs typeface="Times"/>
              </a:rPr>
              <a:t/>
            </a:r>
            <a:br>
              <a:rPr lang="ru-RU" sz="2400" dirty="0">
                <a:latin typeface="Times"/>
                <a:cs typeface="Times"/>
              </a:rPr>
            </a:br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11:10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, 55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ауд</a:t>
            </a:r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.</a:t>
            </a:r>
            <a:r>
              <a:rPr lang="ru-RU" sz="2400" dirty="0">
                <a:solidFill>
                  <a:srgbClr val="246885"/>
                </a:solidFill>
                <a:latin typeface="Times"/>
                <a:cs typeface="Times"/>
              </a:rPr>
              <a:t/>
            </a:r>
            <a:br>
              <a:rPr lang="ru-RU" sz="2400" dirty="0">
                <a:solidFill>
                  <a:srgbClr val="246885"/>
                </a:solidFill>
                <a:latin typeface="Times"/>
                <a:cs typeface="Times"/>
              </a:rPr>
            </a:b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7109006" y="236394"/>
            <a:ext cx="1926042" cy="3119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200" dirty="0" err="1" smtClean="0">
                <a:solidFill>
                  <a:srgbClr val="2E89AF"/>
                </a:solidFill>
                <a:latin typeface="Times"/>
                <a:cs typeface="Times"/>
              </a:rPr>
              <a:t>Четвер</a:t>
            </a:r>
            <a:r>
              <a:rPr lang="ru-RU" sz="1200" dirty="0" smtClean="0">
                <a:solidFill>
                  <a:srgbClr val="2E89AF"/>
                </a:solidFill>
                <a:latin typeface="Times"/>
                <a:cs typeface="Times"/>
              </a:rPr>
              <a:t>, 18 травня </a:t>
            </a:r>
            <a:endParaRPr lang="ru-RU" sz="1200" dirty="0">
              <a:solidFill>
                <a:srgbClr val="2E89AF"/>
              </a:solidFill>
              <a:latin typeface="Times"/>
              <a:cs typeface="Times"/>
            </a:endParaRPr>
          </a:p>
        </p:txBody>
      </p:sp>
      <p:sp>
        <p:nvSpPr>
          <p:cNvPr id="8" name="Название 1"/>
          <p:cNvSpPr txBox="1">
            <a:spLocks/>
          </p:cNvSpPr>
          <p:nvPr/>
        </p:nvSpPr>
        <p:spPr>
          <a:xfrm>
            <a:off x="70289" y="162359"/>
            <a:ext cx="3251811" cy="385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200" b="1" dirty="0" smtClean="0">
                <a:latin typeface="Times"/>
                <a:cs typeface="Times"/>
              </a:rPr>
              <a:t>ТИЖДЕНЬ КАФЕДРИ ЖУРНАЛІСТИКИ</a:t>
            </a:r>
            <a:endParaRPr lang="ru-RU" sz="1200" b="1" dirty="0">
              <a:latin typeface="Times"/>
              <a:cs typeface="Times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432265" y="2330628"/>
            <a:ext cx="6466993" cy="46866"/>
          </a:xfrm>
          <a:prstGeom prst="line">
            <a:avLst/>
          </a:prstGeom>
          <a:ln>
            <a:solidFill>
              <a:srgbClr val="246885"/>
            </a:solidFill>
          </a:ln>
          <a:effectLst>
            <a:outerShdw blurRad="152400" dist="317500" dir="5400000" sx="39000" sy="39000" kx="27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азвание 1"/>
          <p:cNvSpPr txBox="1">
            <a:spLocks/>
          </p:cNvSpPr>
          <p:nvPr/>
        </p:nvSpPr>
        <p:spPr>
          <a:xfrm>
            <a:off x="-37487" y="2582580"/>
            <a:ext cx="9072535" cy="13317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rgbClr val="246885"/>
                </a:solidFill>
                <a:latin typeface="Times"/>
                <a:cs typeface="Times"/>
              </a:rPr>
              <a:t/>
            </a:r>
            <a:br>
              <a:rPr lang="ru-RU" sz="2400" dirty="0" smtClean="0">
                <a:solidFill>
                  <a:srgbClr val="246885"/>
                </a:solidFill>
                <a:latin typeface="Times"/>
                <a:cs typeface="Times"/>
              </a:rPr>
            </a:b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37489" y="2577001"/>
            <a:ext cx="9072535" cy="7498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uk-UA" sz="2400" dirty="0" smtClean="0">
                <a:latin typeface="Times"/>
                <a:cs typeface="Times"/>
              </a:rPr>
              <a:t>Зустріч із </a:t>
            </a:r>
            <a:r>
              <a:rPr lang="uk-UA" sz="2400" dirty="0" err="1" smtClean="0">
                <a:latin typeface="Times"/>
                <a:cs typeface="Times"/>
              </a:rPr>
              <a:t>Віталієм</a:t>
            </a:r>
            <a:r>
              <a:rPr lang="uk-UA" sz="2400" dirty="0" smtClean="0">
                <a:latin typeface="Times"/>
                <a:cs typeface="Times"/>
              </a:rPr>
              <a:t> Голубєвим (м. Острог), </a:t>
            </a:r>
          </a:p>
          <a:p>
            <a:pPr lvl="0"/>
            <a:r>
              <a:rPr lang="uk-UA" sz="2400" dirty="0" smtClean="0">
                <a:latin typeface="Times"/>
                <a:cs typeface="Times"/>
              </a:rPr>
              <a:t>12:45, </a:t>
            </a:r>
            <a:r>
              <a:rPr lang="uk-UA" sz="2400" dirty="0" err="1" smtClean="0">
                <a:latin typeface="Times"/>
                <a:cs typeface="Times"/>
              </a:rPr>
              <a:t>ауд</a:t>
            </a:r>
            <a:r>
              <a:rPr lang="uk-UA" sz="2400" dirty="0" smtClean="0">
                <a:latin typeface="Times"/>
                <a:cs typeface="Times"/>
              </a:rPr>
              <a:t>. 55</a:t>
            </a:r>
            <a:endParaRPr lang="ru-RU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55956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8187">
        <p14:gallery dir="l"/>
      </p:transition>
    </mc:Choice>
    <mc:Fallback xmlns="">
      <p:transition xmlns:p14="http://schemas.microsoft.com/office/powerpoint/2010/main" spd="slow" advTm="1818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7490" y="651263"/>
            <a:ext cx="9072535" cy="1838070"/>
          </a:xfrm>
        </p:spPr>
        <p:txBody>
          <a:bodyPr/>
          <a:lstStyle/>
          <a:p>
            <a:pPr lvl="0"/>
            <a:r>
              <a:rPr lang="en-US" sz="2400" dirty="0" err="1" smtClean="0">
                <a:latin typeface="Times"/>
                <a:cs typeface="Times"/>
              </a:rPr>
              <a:t>Медійний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день</a:t>
            </a:r>
            <a:r>
              <a:rPr lang="uk-UA" sz="2400" dirty="0">
                <a:latin typeface="Times"/>
                <a:cs typeface="Times"/>
              </a:rPr>
              <a:t/>
            </a:r>
            <a:br>
              <a:rPr lang="uk-UA" sz="2400" dirty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Прийом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 smtClean="0">
                <a:latin typeface="Times"/>
                <a:cs typeface="Times"/>
              </a:rPr>
              <a:t>гостей</a:t>
            </a:r>
            <a:r>
              <a:rPr lang="uk-UA" sz="2400" dirty="0" smtClean="0">
                <a:latin typeface="Times"/>
                <a:cs typeface="Times"/>
              </a:rPr>
              <a:t> із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Галицького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коледжу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ім</a:t>
            </a:r>
            <a:r>
              <a:rPr lang="en-US" sz="2400" dirty="0">
                <a:latin typeface="Times"/>
                <a:cs typeface="Times"/>
              </a:rPr>
              <a:t>. В. </a:t>
            </a:r>
            <a:r>
              <a:rPr lang="en-US" sz="2400" dirty="0" err="1" smtClean="0">
                <a:latin typeface="Times"/>
                <a:cs typeface="Times"/>
              </a:rPr>
              <a:t>Чорновола</a:t>
            </a:r>
            <a:r>
              <a:rPr lang="uk-UA" sz="2400" dirty="0">
                <a:latin typeface="Times"/>
                <a:cs typeface="Times"/>
              </a:rPr>
              <a:t>,</a:t>
            </a:r>
            <a:r>
              <a:rPr lang="ru-RU" sz="2400" dirty="0">
                <a:latin typeface="Times"/>
                <a:cs typeface="Times"/>
              </a:rPr>
              <a:t/>
            </a:r>
            <a:br>
              <a:rPr lang="ru-RU" sz="2400" dirty="0">
                <a:latin typeface="Times"/>
                <a:cs typeface="Times"/>
              </a:rPr>
            </a:b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>
                <a:latin typeface="Times"/>
                <a:cs typeface="Times"/>
              </a:rPr>
              <a:t>11:00, </a:t>
            </a:r>
            <a:r>
              <a:rPr lang="en-US" sz="2400" dirty="0" err="1">
                <a:latin typeface="Times"/>
                <a:cs typeface="Times"/>
              </a:rPr>
              <a:t>медіастудія</a:t>
            </a:r>
            <a:r>
              <a:rPr lang="en-US" sz="2400" dirty="0">
                <a:latin typeface="Times"/>
                <a:cs typeface="Times"/>
              </a:rPr>
              <a:t>, </a:t>
            </a:r>
            <a:r>
              <a:rPr lang="en-US" sz="2400" dirty="0" err="1">
                <a:latin typeface="Times"/>
                <a:cs typeface="Times"/>
              </a:rPr>
              <a:t>медіаредакція</a:t>
            </a:r>
            <a:r>
              <a:rPr lang="ru-RU" sz="2400" dirty="0">
                <a:latin typeface="Times"/>
                <a:cs typeface="Times"/>
              </a:rPr>
              <a:t/>
            </a:r>
            <a:br>
              <a:rPr lang="ru-RU" sz="2400" dirty="0">
                <a:latin typeface="Times"/>
                <a:cs typeface="Times"/>
              </a:rPr>
            </a:br>
            <a:r>
              <a:rPr lang="en-US" sz="2400" dirty="0">
                <a:latin typeface="Times"/>
                <a:cs typeface="Times"/>
              </a:rPr>
              <a:t>(</a:t>
            </a:r>
            <a:r>
              <a:rPr lang="en-US" sz="2400" dirty="0" err="1">
                <a:latin typeface="Times"/>
                <a:cs typeface="Times"/>
              </a:rPr>
              <a:t>Решетуха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Т</a:t>
            </a:r>
            <a:r>
              <a:rPr lang="en-US" sz="2400" dirty="0">
                <a:latin typeface="Times"/>
                <a:cs typeface="Times"/>
              </a:rPr>
              <a:t>. </a:t>
            </a:r>
            <a:r>
              <a:rPr lang="en-US" sz="2400" dirty="0" err="1">
                <a:latin typeface="Times"/>
                <a:cs typeface="Times"/>
              </a:rPr>
              <a:t>В</a:t>
            </a:r>
            <a:r>
              <a:rPr lang="en-US" sz="2400" dirty="0">
                <a:latin typeface="Times"/>
                <a:cs typeface="Times"/>
              </a:rPr>
              <a:t>. )</a:t>
            </a:r>
            <a:r>
              <a:rPr lang="ru-RU" sz="2400" dirty="0">
                <a:latin typeface="Times"/>
                <a:cs typeface="Times"/>
              </a:rPr>
              <a:t/>
            </a:r>
            <a:br>
              <a:rPr lang="ru-RU" sz="2400" dirty="0">
                <a:latin typeface="Times"/>
                <a:cs typeface="Times"/>
              </a:rPr>
            </a:b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7109006" y="236394"/>
            <a:ext cx="1926042" cy="31193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1200" dirty="0" smtClean="0">
                <a:solidFill>
                  <a:srgbClr val="2E89AF"/>
                </a:solidFill>
                <a:latin typeface="Times"/>
                <a:cs typeface="Times"/>
              </a:rPr>
              <a:t>П</a:t>
            </a:r>
            <a:r>
              <a:rPr lang="en-US" sz="1200" dirty="0" smtClean="0">
                <a:solidFill>
                  <a:srgbClr val="2E89AF"/>
                </a:solidFill>
                <a:latin typeface="Times"/>
                <a:cs typeface="Times"/>
              </a:rPr>
              <a:t>’</a:t>
            </a:r>
            <a:r>
              <a:rPr lang="ru-RU" sz="1200" dirty="0" err="1" smtClean="0">
                <a:solidFill>
                  <a:srgbClr val="2E89AF"/>
                </a:solidFill>
                <a:latin typeface="Times"/>
                <a:cs typeface="Times"/>
              </a:rPr>
              <a:t>ятниця</a:t>
            </a:r>
            <a:r>
              <a:rPr lang="ru-RU" sz="1200" dirty="0" smtClean="0">
                <a:solidFill>
                  <a:srgbClr val="2E89AF"/>
                </a:solidFill>
                <a:latin typeface="Times"/>
                <a:cs typeface="Times"/>
              </a:rPr>
              <a:t>, 17 травня </a:t>
            </a:r>
            <a:endParaRPr lang="ru-RU" sz="1200" dirty="0">
              <a:solidFill>
                <a:srgbClr val="2E89AF"/>
              </a:solidFill>
              <a:latin typeface="Times"/>
              <a:cs typeface="Times"/>
            </a:endParaRPr>
          </a:p>
        </p:txBody>
      </p:sp>
      <p:sp>
        <p:nvSpPr>
          <p:cNvPr id="8" name="Название 1"/>
          <p:cNvSpPr txBox="1">
            <a:spLocks/>
          </p:cNvSpPr>
          <p:nvPr/>
        </p:nvSpPr>
        <p:spPr>
          <a:xfrm>
            <a:off x="70289" y="162359"/>
            <a:ext cx="3251811" cy="38596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1200" b="1" dirty="0" smtClean="0">
                <a:latin typeface="Times"/>
                <a:cs typeface="Times"/>
              </a:rPr>
              <a:t>ТИЖДЕНЬ КАФЕДРИ ЖУРНАЛІСТИКИ</a:t>
            </a:r>
            <a:endParaRPr lang="ru-RU" sz="1200" b="1" dirty="0">
              <a:latin typeface="Times"/>
              <a:cs typeface="Times"/>
            </a:endParaRPr>
          </a:p>
        </p:txBody>
      </p:sp>
      <p:sp>
        <p:nvSpPr>
          <p:cNvPr id="9" name="Название 1"/>
          <p:cNvSpPr txBox="1">
            <a:spLocks/>
          </p:cNvSpPr>
          <p:nvPr/>
        </p:nvSpPr>
        <p:spPr>
          <a:xfrm>
            <a:off x="0" y="2090109"/>
            <a:ext cx="9072535" cy="296669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2400" dirty="0" err="1" smtClean="0">
                <a:latin typeface="Times"/>
                <a:cs typeface="Times"/>
              </a:rPr>
              <a:t>Презентація</a:t>
            </a:r>
            <a:endParaRPr lang="uk-UA" sz="2400" dirty="0">
              <a:latin typeface="Times"/>
              <a:cs typeface="Time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Times"/>
                <a:cs typeface="Times"/>
              </a:rPr>
              <a:t>збірника</a:t>
            </a:r>
            <a:r>
              <a:rPr lang="en-US" sz="2400" dirty="0" smtClean="0">
                <a:latin typeface="Times"/>
                <a:cs typeface="Times"/>
              </a:rPr>
              <a:t> </a:t>
            </a:r>
            <a:r>
              <a:rPr lang="en-US" sz="2400" dirty="0">
                <a:latin typeface="Times"/>
                <a:cs typeface="Times"/>
              </a:rPr>
              <a:t>“</a:t>
            </a:r>
            <a:r>
              <a:rPr lang="en-US" sz="2400" dirty="0" err="1">
                <a:latin typeface="Times"/>
                <a:cs typeface="Times"/>
              </a:rPr>
              <a:t>Медіапростір</a:t>
            </a:r>
            <a:r>
              <a:rPr lang="en-US" sz="2400" dirty="0">
                <a:latin typeface="Times"/>
                <a:cs typeface="Times"/>
              </a:rPr>
              <a:t>”, </a:t>
            </a:r>
            <a:r>
              <a:rPr lang="en-US" sz="2400" dirty="0" err="1">
                <a:latin typeface="Times"/>
                <a:cs typeface="Times"/>
              </a:rPr>
              <a:t>вип</a:t>
            </a:r>
            <a:r>
              <a:rPr lang="en-US" sz="2400" dirty="0">
                <a:latin typeface="Times"/>
                <a:cs typeface="Times"/>
              </a:rPr>
              <a:t>. №9; </a:t>
            </a:r>
            <a:endParaRPr lang="ru-RU" sz="2400" dirty="0">
              <a:latin typeface="Times"/>
              <a:cs typeface="Times"/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400" dirty="0" err="1">
                <a:latin typeface="Times"/>
                <a:cs typeface="Times"/>
              </a:rPr>
              <a:t>творчих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проектів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з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новинної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журналістики</a:t>
            </a:r>
            <a:r>
              <a:rPr lang="en-US" sz="2400" dirty="0">
                <a:latin typeface="Times"/>
                <a:cs typeface="Times"/>
              </a:rPr>
              <a:t> (ЖУР-1), </a:t>
            </a:r>
            <a:endParaRPr lang="uk-UA" sz="2400" dirty="0" smtClean="0">
              <a:latin typeface="Times"/>
              <a:cs typeface="Times"/>
            </a:endParaRPr>
          </a:p>
          <a:p>
            <a:pPr lvl="0"/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(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Мединська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О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Я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.,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Поплавська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Н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М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.)</a:t>
            </a: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400" dirty="0" err="1">
                <a:latin typeface="Times"/>
                <a:cs typeface="Times"/>
              </a:rPr>
              <a:t>крос-медійних</a:t>
            </a:r>
            <a:r>
              <a:rPr lang="en-US" sz="2400" dirty="0">
                <a:latin typeface="Times"/>
                <a:cs typeface="Times"/>
              </a:rPr>
              <a:t> </a:t>
            </a:r>
            <a:r>
              <a:rPr lang="en-US" sz="2400" dirty="0" err="1">
                <a:latin typeface="Times"/>
                <a:cs typeface="Times"/>
              </a:rPr>
              <a:t>робіт</a:t>
            </a:r>
            <a:r>
              <a:rPr lang="en-US" sz="2400" dirty="0">
                <a:latin typeface="Times"/>
                <a:cs typeface="Times"/>
              </a:rPr>
              <a:t> (м </a:t>
            </a:r>
            <a:r>
              <a:rPr lang="en-US" sz="2400" dirty="0" smtClean="0">
                <a:latin typeface="Times"/>
                <a:cs typeface="Times"/>
              </a:rPr>
              <a:t>ЖУР-1</a:t>
            </a:r>
            <a:r>
              <a:rPr lang="uk-UA" sz="2400" dirty="0" smtClean="0">
                <a:latin typeface="Times"/>
                <a:cs typeface="Times"/>
              </a:rPr>
              <a:t>)</a:t>
            </a:r>
            <a:r>
              <a:rPr lang="ru-RU" sz="2400" dirty="0">
                <a:latin typeface="Times"/>
                <a:cs typeface="Times"/>
              </a:rPr>
              <a:t> </a:t>
            </a:r>
            <a:r>
              <a:rPr lang="en-US" sz="2400" dirty="0" smtClean="0">
                <a:solidFill>
                  <a:srgbClr val="246885"/>
                </a:solidFill>
                <a:latin typeface="Times"/>
                <a:cs typeface="Times"/>
              </a:rPr>
              <a:t>(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Дащенко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 Н. </a:t>
            </a:r>
            <a:r>
              <a:rPr lang="en-US" sz="2400" dirty="0" err="1">
                <a:solidFill>
                  <a:srgbClr val="246885"/>
                </a:solidFill>
                <a:latin typeface="Times"/>
                <a:cs typeface="Times"/>
              </a:rPr>
              <a:t>Л</a:t>
            </a:r>
            <a:r>
              <a:rPr lang="en-US" sz="2400" dirty="0">
                <a:solidFill>
                  <a:srgbClr val="246885"/>
                </a:solidFill>
                <a:latin typeface="Times"/>
                <a:cs typeface="Times"/>
              </a:rPr>
              <a:t>.)</a:t>
            </a:r>
            <a:endParaRPr lang="ru-RU" sz="2400" dirty="0">
              <a:solidFill>
                <a:srgbClr val="246885"/>
              </a:solidFill>
              <a:latin typeface="Times"/>
              <a:cs typeface="Times"/>
            </a:endParaRPr>
          </a:p>
          <a:p>
            <a:pPr lvl="0"/>
            <a:r>
              <a:rPr lang="uk-UA" sz="2400" dirty="0" smtClean="0">
                <a:latin typeface="Times"/>
                <a:cs typeface="Times"/>
              </a:rPr>
              <a:t> </a:t>
            </a:r>
            <a:endParaRPr lang="ru-RU" sz="2400" dirty="0">
              <a:latin typeface="Times"/>
              <a:cs typeface="Time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265278" y="2376030"/>
            <a:ext cx="6466993" cy="46866"/>
          </a:xfrm>
          <a:prstGeom prst="line">
            <a:avLst/>
          </a:prstGeom>
          <a:ln>
            <a:solidFill>
              <a:srgbClr val="246885"/>
            </a:solidFill>
          </a:ln>
          <a:effectLst>
            <a:outerShdw blurRad="152400" dist="317500" dir="5400000" sx="39000" sy="39000" kx="27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070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1440">
        <p14:gallery dir="l"/>
      </p:transition>
    </mc:Choice>
    <mc:Fallback xmlns="">
      <p:transition xmlns:p14="http://schemas.microsoft.com/office/powerpoint/2010/main" spd="slow" advTm="2144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риз">
  <a:themeElements>
    <a:clrScheme name="Бриз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Бриз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Бриз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Бриз.thmx</Template>
  <TotalTime>315</TotalTime>
  <Words>223</Words>
  <Application>Microsoft Office PowerPoint</Application>
  <PresentationFormat>Экран (16:9)</PresentationFormat>
  <Paragraphs>40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News Gothic MT</vt:lpstr>
      <vt:lpstr>Times</vt:lpstr>
      <vt:lpstr>Wingdings 2</vt:lpstr>
      <vt:lpstr>Бриз</vt:lpstr>
      <vt:lpstr>ТИЖДЕНЬ КАФЕДРИ ЖУРНАЛІСТИКИ</vt:lpstr>
      <vt:lpstr>“Віддалена” лекція “Словесний випад по-українськи”  (Дащенко Н. Л., Галицький коледж ім. В. Чорновола)</vt:lpstr>
      <vt:lpstr>“Вільний мікрофон” – імітація телевізійної студії, у якій кожен може спробувати себе тележурналістом </vt:lpstr>
      <vt:lpstr>Майстер-клас зі створення портфоліо, 11:10, 55 ауд. (Синоруб Г. П.)</vt:lpstr>
      <vt:lpstr>Професійний майстер-клас від випускників кафедри:  Олени Броди, Юлії Валах, Віри Перун, 11:10, 55 ауд. </vt:lpstr>
      <vt:lpstr>Медійний день  Прийом гостей із Галицького коледжу ім. В. Чорновола,  11:00, медіастудія, медіаредакція (Решетуха Т. В. 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ТИЖДЕНЬ КАФЕДРИ ЖУРНАЛІСТИКІ</dc:title>
  <dc:creator>4</dc:creator>
  <cp:lastModifiedBy>Kafedra</cp:lastModifiedBy>
  <cp:revision>16</cp:revision>
  <dcterms:created xsi:type="dcterms:W3CDTF">2017-05-10T08:47:12Z</dcterms:created>
  <dcterms:modified xsi:type="dcterms:W3CDTF">2017-05-11T11:01:27Z</dcterms:modified>
</cp:coreProperties>
</file>